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7" r:id="rId5"/>
    <p:sldId id="258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1" r:id="rId14"/>
    <p:sldId id="312" r:id="rId15"/>
    <p:sldId id="285" r:id="rId16"/>
    <p:sldId id="286" r:id="rId17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fr-FR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5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45734060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fr-FR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  <a:br>
              <a:rPr lang="en-US" dirty="0"/>
            </a:br>
            <a:r>
              <a:rPr lang="fr-FR"/>
              <a:t>Insert - title </a:t>
            </a:r>
            <a:br>
              <a:rPr lang="en-US" dirty="0"/>
            </a:br>
            <a:r>
              <a:rPr lang="fr-FR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Todays learning, point number 1</a:t>
            </a:r>
          </a:p>
          <a:p>
            <a:pPr lvl="0" rtl="0"/>
            <a:r>
              <a:rPr lang="fr-FR"/>
              <a:t>Todays learning, point number 2</a:t>
            </a:r>
          </a:p>
          <a:p>
            <a:pPr lvl="0" rtl="0"/>
            <a:r>
              <a:rPr lang="fr-FR"/>
              <a:t>Todays learning, point number 3</a:t>
            </a:r>
          </a:p>
          <a:p>
            <a:pPr lvl="0" rtl="0"/>
            <a:r>
              <a:rPr lang="fr-FR"/>
              <a:t>Todays learning, point number 4</a:t>
            </a:r>
          </a:p>
          <a:p>
            <a:pPr lvl="0" rtl="0"/>
            <a:r>
              <a:rPr lang="fr-FR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0F52AEFE-C3A9-1940-8760-A81305123406}"/>
              </a:ext>
            </a:extLst>
          </p:cNvPr>
          <p:cNvSpPr/>
          <p:nvPr/>
        </p:nvSpPr>
        <p:spPr>
          <a:xfrm>
            <a:off x="272691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Leçon 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5772" y="3826368"/>
            <a:ext cx="3368675" cy="2112962"/>
          </a:xfrm>
        </p:spPr>
        <p:txBody>
          <a:bodyPr rtlCol="0"/>
          <a:lstStyle/>
          <a:p>
            <a:pPr rtl="0"/>
            <a:r>
              <a:rPr lang="fr-FR" dirty="0"/>
              <a:t>Classification</a:t>
            </a:r>
          </a:p>
          <a:p>
            <a:pPr rtl="0"/>
            <a:r>
              <a:rPr lang="fr-FR" dirty="0"/>
              <a:t>des coraux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936362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fr-FR" dirty="0"/>
              <a:t>Océans de corail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1"/>
            <a:ext cx="1157000" cy="136490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fr-FR" dirty="0"/>
              <a:t>Science | 7-11 ans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6" y="1920425"/>
            <a:ext cx="4885814" cy="473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4 : Classification des coraux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200"/>
              <a:t>Clé de détermination de la vie sur le récif</a:t>
            </a:r>
          </a:p>
        </p:txBody>
      </p:sp>
      <p:pic>
        <p:nvPicPr>
          <p:cNvPr id="21" name="Picture 5" descr="cots">
            <a:extLst>
              <a:ext uri="{FF2B5EF4-FFF2-40B4-BE49-F238E27FC236}">
                <a16:creationId xmlns:a16="http://schemas.microsoft.com/office/drawing/2014/main" id="{286857E6-5735-4C4C-B284-E2FAAC8F0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85"/>
          <a:stretch>
            <a:fillRect/>
          </a:stretch>
        </p:blipFill>
        <p:spPr bwMode="auto">
          <a:xfrm>
            <a:off x="6155310" y="1974866"/>
            <a:ext cx="2033588" cy="1241425"/>
          </a:xfrm>
          <a:prstGeom prst="rect">
            <a:avLst/>
          </a:prstGeom>
          <a:noFill/>
          <a:ln w="25400" algn="ctr">
            <a:solidFill>
              <a:srgbClr val="38D5D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0D513877-E8A6-3246-BAF2-81CCAFAF67FE}"/>
              </a:ext>
            </a:extLst>
          </p:cNvPr>
          <p:cNvSpPr/>
          <p:nvPr/>
        </p:nvSpPr>
        <p:spPr>
          <a:xfrm>
            <a:off x="3410827" y="2704801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B06C33A8-EE51-DB4D-90FD-742A08D32EEC}"/>
              </a:ext>
            </a:extLst>
          </p:cNvPr>
          <p:cNvSpPr/>
          <p:nvPr/>
        </p:nvSpPr>
        <p:spPr>
          <a:xfrm>
            <a:off x="3410827" y="3414371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8114707-7ACF-B049-8C45-3FDBD03DD647}"/>
              </a:ext>
            </a:extLst>
          </p:cNvPr>
          <p:cNvSpPr/>
          <p:nvPr/>
        </p:nvSpPr>
        <p:spPr>
          <a:xfrm>
            <a:off x="3410827" y="4253636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57F5F642-5D08-9B47-A21A-2EA387078E8F}"/>
              </a:ext>
            </a:extLst>
          </p:cNvPr>
          <p:cNvSpPr/>
          <p:nvPr/>
        </p:nvSpPr>
        <p:spPr>
          <a:xfrm>
            <a:off x="3410827" y="4975531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6B9A1FD-D127-B14A-8902-2E840A7E7CAD}"/>
              </a:ext>
            </a:extLst>
          </p:cNvPr>
          <p:cNvSpPr/>
          <p:nvPr/>
        </p:nvSpPr>
        <p:spPr>
          <a:xfrm>
            <a:off x="3871983" y="4975530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50331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6" y="1920425"/>
            <a:ext cx="4885814" cy="473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4 : Classification des coraux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200"/>
              <a:t>Quelles sont les caractéristiques d’une clé de détermination réussie ?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44EDE68-3210-6442-BB4A-11B9EA99DEE1}"/>
              </a:ext>
            </a:extLst>
          </p:cNvPr>
          <p:cNvGrpSpPr>
            <a:grpSpLocks noChangeAspect="1"/>
          </p:cNvGrpSpPr>
          <p:nvPr/>
        </p:nvGrpSpPr>
        <p:grpSpPr>
          <a:xfrm>
            <a:off x="3910188" y="4795765"/>
            <a:ext cx="2589543" cy="2589750"/>
            <a:chOff x="4328969" y="4701081"/>
            <a:chExt cx="2954210" cy="2916233"/>
          </a:xfrm>
        </p:grpSpPr>
        <p:sp>
          <p:nvSpPr>
            <p:cNvPr id="36" name="Shape 210">
              <a:extLst>
                <a:ext uri="{FF2B5EF4-FFF2-40B4-BE49-F238E27FC236}">
                  <a16:creationId xmlns:a16="http://schemas.microsoft.com/office/drawing/2014/main" id="{C2591723-145B-044B-8940-9D80A9E14FA1}"/>
                </a:ext>
              </a:extLst>
            </p:cNvPr>
            <p:cNvSpPr/>
            <p:nvPr/>
          </p:nvSpPr>
          <p:spPr>
            <a:xfrm flipH="1" flipV="1">
              <a:off x="4328969" y="4701081"/>
              <a:ext cx="2954210" cy="2916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F972DA4-00A1-414A-8DCE-7C3A905D4AB0}"/>
                </a:ext>
              </a:extLst>
            </p:cNvPr>
            <p:cNvSpPr txBox="1"/>
            <p:nvPr/>
          </p:nvSpPr>
          <p:spPr>
            <a:xfrm>
              <a:off x="4623475" y="5265119"/>
              <a:ext cx="2590856" cy="16635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800" b="1" u="none" strike="noStrike" cap="none" spc="0" normalizeH="0" dirty="0">
                  <a:ln>
                    <a:noFill/>
                  </a:ln>
                  <a:solidFill>
                    <a:srgbClr val="25243D"/>
                  </a:solidFill>
                  <a:effectLst/>
                  <a:uFillTx/>
                  <a:latin typeface="Century Gothic" panose="020B0502020202020204" pitchFamily="34" charset="0"/>
                  <a:sym typeface="Calibri"/>
                </a:rPr>
                <a:t>Les questions doivent porter uniquement sur des caractéristiques observables.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95CE33E-9CE2-024E-A3DA-81DB2A588163}"/>
              </a:ext>
            </a:extLst>
          </p:cNvPr>
          <p:cNvGrpSpPr>
            <a:grpSpLocks noChangeAspect="1"/>
          </p:cNvGrpSpPr>
          <p:nvPr/>
        </p:nvGrpSpPr>
        <p:grpSpPr>
          <a:xfrm>
            <a:off x="4648681" y="2011790"/>
            <a:ext cx="2271041" cy="2241846"/>
            <a:chOff x="5359340" y="1326203"/>
            <a:chExt cx="2402836" cy="2371947"/>
          </a:xfrm>
        </p:grpSpPr>
        <p:sp>
          <p:nvSpPr>
            <p:cNvPr id="39" name="Shape 210">
              <a:extLst>
                <a:ext uri="{FF2B5EF4-FFF2-40B4-BE49-F238E27FC236}">
                  <a16:creationId xmlns:a16="http://schemas.microsoft.com/office/drawing/2014/main" id="{459B5E26-D3A1-B846-8FD4-00113392C26D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5359340" y="1326203"/>
              <a:ext cx="2402836" cy="2371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42A633A-CD48-1049-BDA5-FED1FFC63A0A}"/>
                </a:ext>
              </a:extLst>
            </p:cNvPr>
            <p:cNvSpPr txBox="1"/>
            <p:nvPr/>
          </p:nvSpPr>
          <p:spPr>
            <a:xfrm>
              <a:off x="5561478" y="1814659"/>
              <a:ext cx="2200697" cy="12699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rtl="0">
                <a:defRPr/>
              </a:pPr>
              <a:r>
                <a:rPr lang="fr-FR" sz="1800" b="1" dirty="0">
                  <a:solidFill>
                    <a:srgbClr val="25243D"/>
                  </a:solidFill>
                  <a:latin typeface="Century Gothic" panose="020B0502020202020204" pitchFamily="34" charset="0"/>
                </a:rPr>
                <a:t>Les réponses </a:t>
              </a:r>
            </a:p>
            <a:p>
              <a:pPr rtl="0">
                <a:defRPr/>
              </a:pPr>
              <a:r>
                <a:rPr lang="fr-FR" sz="1800" b="1" dirty="0">
                  <a:solidFill>
                    <a:srgbClr val="25243D"/>
                  </a:solidFill>
                  <a:latin typeface="Century Gothic" panose="020B0502020202020204" pitchFamily="34" charset="0"/>
                </a:rPr>
                <a:t>aux questions doivent être </a:t>
              </a:r>
            </a:p>
            <a:p>
              <a:pPr rtl="0">
                <a:defRPr/>
              </a:pPr>
              <a:r>
                <a:rPr lang="fr-FR" sz="1800" b="1" dirty="0">
                  <a:solidFill>
                    <a:srgbClr val="25243D"/>
                  </a:solidFill>
                  <a:latin typeface="Century Gothic" panose="020B0502020202020204" pitchFamily="34" charset="0"/>
                </a:rPr>
                <a:t>« oui » ou « non ».</a:t>
              </a:r>
              <a:endParaRPr lang="en-GB" sz="1800" b="1" dirty="0">
                <a:solidFill>
                  <a:srgbClr val="25243D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0D513877-E8A6-3246-BAF2-81CCAFAF67FE}"/>
              </a:ext>
            </a:extLst>
          </p:cNvPr>
          <p:cNvSpPr/>
          <p:nvPr/>
        </p:nvSpPr>
        <p:spPr>
          <a:xfrm>
            <a:off x="3410827" y="2704801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06C33A8-EE51-DB4D-90FD-742A08D32EEC}"/>
              </a:ext>
            </a:extLst>
          </p:cNvPr>
          <p:cNvSpPr/>
          <p:nvPr/>
        </p:nvSpPr>
        <p:spPr>
          <a:xfrm>
            <a:off x="3410827" y="3414371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8114707-7ACF-B049-8C45-3FDBD03DD647}"/>
              </a:ext>
            </a:extLst>
          </p:cNvPr>
          <p:cNvSpPr/>
          <p:nvPr/>
        </p:nvSpPr>
        <p:spPr>
          <a:xfrm>
            <a:off x="3410827" y="4253636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7F5F642-5D08-9B47-A21A-2EA387078E8F}"/>
              </a:ext>
            </a:extLst>
          </p:cNvPr>
          <p:cNvSpPr/>
          <p:nvPr/>
        </p:nvSpPr>
        <p:spPr>
          <a:xfrm>
            <a:off x="3410827" y="4975531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76B9A1FD-D127-B14A-8902-2E840A7E7CAD}"/>
              </a:ext>
            </a:extLst>
          </p:cNvPr>
          <p:cNvSpPr/>
          <p:nvPr/>
        </p:nvSpPr>
        <p:spPr>
          <a:xfrm>
            <a:off x="3871983" y="4975530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61336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640585" y="1842750"/>
            <a:ext cx="4181682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Maintenant, complète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fr-FR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ton carnet de plongée 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Décris ce que tu as vu et ce que tu as ressenti lors de ta première </a:t>
            </a:r>
            <a:r>
              <a:rPr lang="fr-FR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plongée </a:t>
            </a:r>
            <a:r>
              <a:rPr lang="fr-FR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virtuelle.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Quels mots </a:t>
            </a:r>
            <a:r>
              <a:rPr lang="fr-FR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utiliserais-tu pour décrire l’habitat corallien 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4 : Classification des coraux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0"/>
            <a:ext cx="3545155" cy="5069241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ectangle 8"/>
          <p:cNvSpPr/>
          <p:nvPr/>
        </p:nvSpPr>
        <p:spPr>
          <a:xfrm>
            <a:off x="1377950" y="1527172"/>
            <a:ext cx="171450" cy="123825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5678747"/>
            <a:ext cx="550816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Toutes les autres images et photos </a:t>
            </a:r>
            <a:r>
              <a:rPr lang="fr-FR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</a:t>
            </a:r>
            <a:r>
              <a:rPr lang="fr-FR" sz="1400" b="1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Catlin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</a:t>
            </a:r>
            <a:r>
              <a:rPr lang="fr-FR" sz="1400" b="1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Seaview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4 : Classification des coraux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BA262C-9635-E54C-846D-212FC9AF722D}"/>
              </a:ext>
            </a:extLst>
          </p:cNvPr>
          <p:cNvSpPr txBox="1"/>
          <p:nvPr/>
        </p:nvSpPr>
        <p:spPr>
          <a:xfrm>
            <a:off x="449263" y="2222500"/>
            <a:ext cx="1332036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fr-FR" sz="1600" u="sng">
                <a:solidFill>
                  <a:schemeClr val="bg2"/>
                </a:solidFill>
                <a:latin typeface="Century Gothic" panose="020B0502020202020204" pitchFamily="34" charset="0"/>
              </a:rPr>
              <a:t>Diapositive</a:t>
            </a:r>
            <a:r>
              <a:rPr lang="fr-FR" sz="1600">
                <a:solidFill>
                  <a:schemeClr val="bg2"/>
                </a:solidFill>
                <a:latin typeface="Century Gothic" panose="020B0502020202020204" pitchFamily="34" charset="0"/>
              </a:rPr>
              <a:t>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3, 5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chemeClr val="bg2"/>
                </a:solidFill>
                <a:latin typeface="Century Gothic" panose="020B0502020202020204" pitchFamily="34" charset="0"/>
              </a:rPr>
              <a:t>3, 5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chemeClr val="bg2"/>
                </a:solidFill>
                <a:latin typeface="Century Gothic" panose="020B0502020202020204" pitchFamily="34" charset="0"/>
              </a:rPr>
              <a:t>3, 4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3,</a:t>
            </a:r>
            <a:r>
              <a:rPr lang="fr-FR" sz="1400">
                <a:solidFill>
                  <a:schemeClr val="bg2"/>
                </a:solidFill>
                <a:latin typeface="Century Gothic" panose="020B0502020202020204" pitchFamily="34" charset="0"/>
              </a:rPr>
              <a:t> 4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004207-782C-0543-B808-378CE4E770F5}"/>
              </a:ext>
            </a:extLst>
          </p:cNvPr>
          <p:cNvSpPr txBox="1"/>
          <p:nvPr/>
        </p:nvSpPr>
        <p:spPr>
          <a:xfrm>
            <a:off x="1857839" y="2226154"/>
            <a:ext cx="1799761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600" u="sng">
                <a:solidFill>
                  <a:schemeClr val="bg2"/>
                </a:solidFill>
                <a:latin typeface="Century Gothic Bold"/>
              </a:rPr>
              <a:t>Photo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chemeClr val="bg2"/>
                </a:solidFill>
                <a:latin typeface="Century Gothic Bold"/>
              </a:rPr>
              <a:t>Herbier marin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chemeClr val="bg2"/>
                </a:solidFill>
                <a:latin typeface="Century Gothic Bold"/>
              </a:rPr>
              <a:t>Phytoplancton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chemeClr val="bg2"/>
                </a:solidFill>
                <a:latin typeface="Century Gothic Bold"/>
              </a:rPr>
              <a:t>Trompette de Neptune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chemeClr val="bg2"/>
                </a:solidFill>
                <a:latin typeface="Century Gothic Bold"/>
              </a:rPr>
              <a:t>Noddi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0E3F5A-AE1E-514A-BEF1-A5CDC8832CE7}"/>
              </a:ext>
            </a:extLst>
          </p:cNvPr>
          <p:cNvSpPr txBox="1"/>
          <p:nvPr/>
        </p:nvSpPr>
        <p:spPr>
          <a:xfrm>
            <a:off x="3818021" y="2222500"/>
            <a:ext cx="3018961" cy="21236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600" u="sng">
                <a:solidFill>
                  <a:schemeClr val="bg2"/>
                </a:solidFill>
                <a:latin typeface="Century Gothic Bold"/>
              </a:rPr>
              <a:t>Crédit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fr-FR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fr-FR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fr-FR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Digital Explorer</a:t>
            </a: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349E28-2A97-DD4B-BB35-7D3FD86FA126}"/>
              </a:ext>
            </a:extLst>
          </p:cNvPr>
          <p:cNvSpPr txBox="1"/>
          <p:nvPr/>
        </p:nvSpPr>
        <p:spPr>
          <a:xfrm>
            <a:off x="1857840" y="4192065"/>
            <a:ext cx="618727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Toutes les autres          </a:t>
            </a:r>
            <a:r>
              <a:rPr lang="fr-FR" sz="1400" dirty="0" err="1">
                <a:solidFill>
                  <a:schemeClr val="bg2"/>
                </a:solidFill>
                <a:latin typeface="Century Gothic Bold"/>
              </a:rPr>
              <a:t>Catlin</a:t>
            </a: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 </a:t>
            </a:r>
            <a:r>
              <a:rPr lang="fr-FR" sz="1400" dirty="0" err="1">
                <a:solidFill>
                  <a:schemeClr val="bg2"/>
                </a:solidFill>
                <a:latin typeface="Century Gothic Bold"/>
              </a:rPr>
              <a:t>Seaview</a:t>
            </a: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 Survey</a:t>
            </a:r>
          </a:p>
          <a:p>
            <a:pPr defTabSz="457200"/>
            <a:r>
              <a:rPr lang="fr-FR" sz="1400" dirty="0">
                <a:solidFill>
                  <a:schemeClr val="bg2"/>
                </a:solidFill>
                <a:latin typeface="Century Gothic Bold"/>
              </a:rPr>
              <a:t>images et photos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4 : Classification des coraux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8976" y="2820462"/>
            <a:ext cx="2838943" cy="1053385"/>
          </a:xfrm>
        </p:spPr>
        <p:txBody>
          <a:bodyPr rtlCol="0"/>
          <a:lstStyle/>
          <a:p>
            <a:pPr defTabSz="457200" rtl="0"/>
            <a:r>
              <a:rPr lang="fr-FR" sz="1750" dirty="0">
                <a:solidFill>
                  <a:schemeClr val="bg2"/>
                </a:solidFill>
              </a:rPr>
              <a:t>Comprendre que les êtres vivants peuvent être classés en fonction de leur apparence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defTabSz="457200" rtl="0"/>
            <a:r>
              <a:rPr lang="fr-FR" sz="1750" dirty="0">
                <a:solidFill>
                  <a:schemeClr val="bg2"/>
                </a:solidFill>
              </a:rPr>
              <a:t>Utiliser un langage scientifique pour décrire les groupes d’êtres vivants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421776" cy="1053385"/>
          </a:xfrm>
        </p:spPr>
        <p:txBody>
          <a:bodyPr rtlCol="0"/>
          <a:lstStyle/>
          <a:p>
            <a:pPr defTabSz="457200" rtl="0"/>
            <a:r>
              <a:rPr lang="fr-FR" sz="1750" dirty="0">
                <a:solidFill>
                  <a:schemeClr val="bg2"/>
                </a:solidFill>
              </a:rPr>
              <a:t>Identifier et nommer les êtres vivants à l’aide de clés de détermination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544721" cy="359903"/>
          </a:xfrm>
        </p:spPr>
        <p:txBody>
          <a:bodyPr rtlCol="0"/>
          <a:lstStyle/>
          <a:p>
            <a:pPr rtl="0"/>
            <a:r>
              <a:rPr lang="fr-FR" sz="3400" dirty="0"/>
              <a:t>Objectifs d’apprentissage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25" y="2212926"/>
            <a:ext cx="3003171" cy="4261444"/>
          </a:xfrm>
          <a:prstGeom prst="rect">
            <a:avLst/>
          </a:prstGeom>
          <a:noFill/>
          <a:ln w="9525">
            <a:solidFill>
              <a:schemeClr val="tx2">
                <a:lumMod val="9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4 : Classification des coraux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809AAE6-210B-9C4B-B8DF-A7EDC1E710C3}"/>
              </a:ext>
            </a:extLst>
          </p:cNvPr>
          <p:cNvGrpSpPr/>
          <p:nvPr/>
        </p:nvGrpSpPr>
        <p:grpSpPr>
          <a:xfrm>
            <a:off x="4111331" y="2130784"/>
            <a:ext cx="4583407" cy="2593616"/>
            <a:chOff x="2225115" y="1290171"/>
            <a:chExt cx="6643688" cy="3497263"/>
          </a:xfrm>
        </p:grpSpPr>
        <p:sp>
          <p:nvSpPr>
            <p:cNvPr id="14" name="Text Box 2">
              <a:extLst>
                <a:ext uri="{FF2B5EF4-FFF2-40B4-BE49-F238E27FC236}">
                  <a16:creationId xmlns:a16="http://schemas.microsoft.com/office/drawing/2014/main" id="{906A622B-1F97-1F43-8120-0368455706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4778" y="1298109"/>
              <a:ext cx="1476375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Groupe 3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5" name="Text Box 3">
              <a:extLst>
                <a:ext uri="{FF2B5EF4-FFF2-40B4-BE49-F238E27FC236}">
                  <a16:creationId xmlns:a16="http://schemas.microsoft.com/office/drawing/2014/main" id="{4A6D4E2E-26AC-D94B-92C2-F93D9EC0C6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3215" y="1290171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Groupe 2</a:t>
              </a:r>
              <a:endParaRPr kumimoji="0" lang="en-US" altLang="en-US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6" name="Text Box 4">
              <a:extLst>
                <a:ext uri="{FF2B5EF4-FFF2-40B4-BE49-F238E27FC236}">
                  <a16:creationId xmlns:a16="http://schemas.microsoft.com/office/drawing/2014/main" id="{5BEC5987-E3E0-BE47-97A2-5A88F043C4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6890" y="1290171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Groupe 1</a:t>
              </a:r>
              <a:endParaRPr kumimoji="0" lang="en-US" altLang="en-US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7" name="AutoShape 5">
              <a:extLst>
                <a:ext uri="{FF2B5EF4-FFF2-40B4-BE49-F238E27FC236}">
                  <a16:creationId xmlns:a16="http://schemas.microsoft.com/office/drawing/2014/main" id="{8FCA4A21-7FCA-F44F-9E1B-2A26B685D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115" y="129017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18" name="AutoShape 6">
              <a:extLst>
                <a:ext uri="{FF2B5EF4-FFF2-40B4-BE49-F238E27FC236}">
                  <a16:creationId xmlns:a16="http://schemas.microsoft.com/office/drawing/2014/main" id="{AB44EB42-BA78-AC42-97CC-C9B4BB186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4615" y="1293346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19" name="AutoShape 7">
              <a:extLst>
                <a:ext uri="{FF2B5EF4-FFF2-40B4-BE49-F238E27FC236}">
                  <a16:creationId xmlns:a16="http://schemas.microsoft.com/office/drawing/2014/main" id="{3202865B-4B51-0C42-AB16-6DAAF6E34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6653" y="129652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0" name="Text Box 8">
              <a:extLst>
                <a:ext uri="{FF2B5EF4-FFF2-40B4-BE49-F238E27FC236}">
                  <a16:creationId xmlns:a16="http://schemas.microsoft.com/office/drawing/2014/main" id="{664BBD11-FEC9-D841-89EF-0AEE9E86BA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0065" y="3114209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Groupe 4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4BD6896C-FEFA-044C-B515-8997D8AC4E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4803" y="3114209"/>
              <a:ext cx="1476375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Groupe 5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2" name="Text Box 10">
              <a:extLst>
                <a:ext uri="{FF2B5EF4-FFF2-40B4-BE49-F238E27FC236}">
                  <a16:creationId xmlns:a16="http://schemas.microsoft.com/office/drawing/2014/main" id="{FB6FCEF3-8BF6-E644-9D54-5AF71B27F6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7953" y="3122146"/>
              <a:ext cx="1474787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Groupe 6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3" name="AutoShape 11">
              <a:extLst>
                <a:ext uri="{FF2B5EF4-FFF2-40B4-BE49-F238E27FC236}">
                  <a16:creationId xmlns:a16="http://schemas.microsoft.com/office/drawing/2014/main" id="{AB41BB7B-EB55-BA40-B736-4937CE940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290" y="310627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4" name="AutoShape 12">
              <a:extLst>
                <a:ext uri="{FF2B5EF4-FFF2-40B4-BE49-F238E27FC236}">
                  <a16:creationId xmlns:a16="http://schemas.microsoft.com/office/drawing/2014/main" id="{20909A4A-9C5F-2541-9708-CC4198ABF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7790" y="3107859"/>
              <a:ext cx="1957388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5" name="AutoShape 13">
              <a:extLst>
                <a:ext uri="{FF2B5EF4-FFF2-40B4-BE49-F238E27FC236}">
                  <a16:creationId xmlns:a16="http://schemas.microsoft.com/office/drawing/2014/main" id="{00CBDF9E-703B-C740-A113-B9B20EF50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9828" y="3111034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18A5CC0-1892-3F4C-88AB-FCED9F12EF9A}"/>
              </a:ext>
            </a:extLst>
          </p:cNvPr>
          <p:cNvCxnSpPr>
            <a:cxnSpLocks/>
          </p:cNvCxnSpPr>
          <p:nvPr/>
        </p:nvCxnSpPr>
        <p:spPr>
          <a:xfrm flipV="1">
            <a:off x="3457074" y="2619866"/>
            <a:ext cx="2654427" cy="692829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25DA293-8C07-744F-8432-C67EC3E1138D}"/>
              </a:ext>
            </a:extLst>
          </p:cNvPr>
          <p:cNvCxnSpPr>
            <a:cxnSpLocks/>
          </p:cNvCxnSpPr>
          <p:nvPr/>
        </p:nvCxnSpPr>
        <p:spPr>
          <a:xfrm flipV="1">
            <a:off x="3438059" y="4582246"/>
            <a:ext cx="1486867" cy="550093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B56101D-58B2-4642-8658-F06993A77ED1}"/>
              </a:ext>
            </a:extLst>
          </p:cNvPr>
          <p:cNvCxnSpPr>
            <a:cxnSpLocks/>
          </p:cNvCxnSpPr>
          <p:nvPr/>
        </p:nvCxnSpPr>
        <p:spPr>
          <a:xfrm flipV="1">
            <a:off x="3457074" y="3221026"/>
            <a:ext cx="1636294" cy="504532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DCC5EA8-7C43-6A4C-8080-190757C7AC40}"/>
              </a:ext>
            </a:extLst>
          </p:cNvPr>
          <p:cNvCxnSpPr>
            <a:cxnSpLocks/>
          </p:cNvCxnSpPr>
          <p:nvPr/>
        </p:nvCxnSpPr>
        <p:spPr>
          <a:xfrm flipV="1">
            <a:off x="3424228" y="3913855"/>
            <a:ext cx="1566466" cy="553088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6">
            <a:extLst>
              <a:ext uri="{FF2B5EF4-FFF2-40B4-BE49-F238E27FC236}">
                <a16:creationId xmlns:a16="http://schemas.microsoft.com/office/drawing/2014/main" id="{B9A604B0-7152-E846-8B3E-68EB66B49E41}"/>
              </a:ext>
            </a:extLst>
          </p:cNvPr>
          <p:cNvSpPr txBox="1">
            <a:spLocks/>
          </p:cNvSpPr>
          <p:nvPr/>
        </p:nvSpPr>
        <p:spPr>
          <a:xfrm>
            <a:off x="376667" y="1226040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200"/>
              <a:t>Comment pouvons-nous regrouper les espèces du récif corallien ?</a:t>
            </a:r>
          </a:p>
        </p:txBody>
      </p:sp>
    </p:spTree>
    <p:extLst>
      <p:ext uri="{BB962C8B-B14F-4D97-AF65-F5344CB8AC3E}">
        <p14:creationId xmlns:p14="http://schemas.microsoft.com/office/powerpoint/2010/main" val="388252945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4 : Classification des coraux</a:t>
            </a:r>
          </a:p>
        </p:txBody>
      </p:sp>
      <p:sp>
        <p:nvSpPr>
          <p:cNvPr id="31" name="Title 16">
            <a:extLst>
              <a:ext uri="{FF2B5EF4-FFF2-40B4-BE49-F238E27FC236}">
                <a16:creationId xmlns:a16="http://schemas.microsoft.com/office/drawing/2014/main" id="{3FB35F3F-C9A0-7649-83C1-484099498044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200"/>
              <a:t>Exemple : classification de la vie sur le récif par groupe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1685F3F-94BF-BC4D-B8B3-1263189A205C}"/>
              </a:ext>
            </a:extLst>
          </p:cNvPr>
          <p:cNvGrpSpPr/>
          <p:nvPr/>
        </p:nvGrpSpPr>
        <p:grpSpPr>
          <a:xfrm>
            <a:off x="610382" y="2214163"/>
            <a:ext cx="7888312" cy="3596640"/>
            <a:chOff x="1334095" y="1451535"/>
            <a:chExt cx="4190965" cy="1679575"/>
          </a:xfrm>
        </p:grpSpPr>
        <p:sp>
          <p:nvSpPr>
            <p:cNvPr id="33" name="Text Box 3">
              <a:extLst>
                <a:ext uri="{FF2B5EF4-FFF2-40B4-BE49-F238E27FC236}">
                  <a16:creationId xmlns:a16="http://schemas.microsoft.com/office/drawing/2014/main" id="{5B9C2543-38A9-D94F-A65E-4A3ACA3E70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4685" y="1451535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2400" b="1" u="none" strike="noStrike" cap="none" normalizeH="0">
                  <a:ln>
                    <a:noFill/>
                  </a:ln>
                  <a:solidFill>
                    <a:srgbClr val="25243D"/>
                  </a:solidFill>
                  <a:effectLst/>
                  <a:latin typeface="Century Gothic" panose="020B0502020202020204" pitchFamily="34" charset="0"/>
                </a:rPr>
                <a:t>Groupe 2</a:t>
              </a:r>
              <a:endParaRPr kumimoji="0" lang="en-US" altLang="en-US" sz="3600" b="1" u="none" strike="noStrike" cap="none" normalizeH="0" baseline="0" dirty="0">
                <a:ln>
                  <a:noFill/>
                </a:ln>
                <a:solidFill>
                  <a:srgbClr val="25243D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34" name="Text Box 4">
              <a:extLst>
                <a:ext uri="{FF2B5EF4-FFF2-40B4-BE49-F238E27FC236}">
                  <a16:creationId xmlns:a16="http://schemas.microsoft.com/office/drawing/2014/main" id="{A4A05F4B-6C26-6745-AECE-426FEE105C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9255" y="1470395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2400" b="1" u="none" strike="noStrike" cap="none" normalizeH="0">
                  <a:ln>
                    <a:noFill/>
                  </a:ln>
                  <a:solidFill>
                    <a:srgbClr val="25243D"/>
                  </a:solidFill>
                  <a:effectLst/>
                  <a:latin typeface="Century Gothic" panose="020B0502020202020204" pitchFamily="34" charset="0"/>
                </a:rPr>
                <a:t>Groupe 1</a:t>
              </a:r>
              <a:endParaRPr kumimoji="0" lang="en-US" altLang="en-US" sz="3600" b="1" u="none" strike="noStrike" cap="none" normalizeH="0" baseline="0" dirty="0">
                <a:ln>
                  <a:noFill/>
                </a:ln>
                <a:solidFill>
                  <a:srgbClr val="25243D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35" name="AutoShape 5">
              <a:extLst>
                <a:ext uri="{FF2B5EF4-FFF2-40B4-BE49-F238E27FC236}">
                  <a16:creationId xmlns:a16="http://schemas.microsoft.com/office/drawing/2014/main" id="{1BA6B7F2-FEA9-1540-B896-C2358C835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095" y="1454710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dirty="0"/>
            </a:p>
          </p:txBody>
        </p:sp>
        <p:sp>
          <p:nvSpPr>
            <p:cNvPr id="36" name="AutoShape 6">
              <a:extLst>
                <a:ext uri="{FF2B5EF4-FFF2-40B4-BE49-F238E27FC236}">
                  <a16:creationId xmlns:a16="http://schemas.microsoft.com/office/drawing/2014/main" id="{C684D837-7BE5-5547-B179-2B8383C63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6085" y="1454710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id="{12B5B1EE-6C65-3842-972E-C5C07820B45C}"/>
              </a:ext>
            </a:extLst>
          </p:cNvPr>
          <p:cNvSpPr txBox="1">
            <a:spLocks/>
          </p:cNvSpPr>
          <p:nvPr/>
        </p:nvSpPr>
        <p:spPr bwMode="auto">
          <a:xfrm>
            <a:off x="454920" y="5984875"/>
            <a:ext cx="4117079" cy="482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fr-FR" sz="2400" b="1" dirty="0">
                <a:solidFill>
                  <a:srgbClr val="38D5D6"/>
                </a:solidFill>
                <a:latin typeface="Century Gothic" panose="020B0502020202020204" pitchFamily="34" charset="0"/>
              </a:rPr>
              <a:t>Ils ont une carapace dure</a:t>
            </a:r>
            <a:endParaRPr lang="en-GB" altLang="en-US" sz="2400" b="1" dirty="0">
              <a:solidFill>
                <a:srgbClr val="38D5D6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9DC92553-31D0-6A4A-89FA-100ECBE9BACD}"/>
              </a:ext>
            </a:extLst>
          </p:cNvPr>
          <p:cNvSpPr txBox="1">
            <a:spLocks/>
          </p:cNvSpPr>
          <p:nvPr/>
        </p:nvSpPr>
        <p:spPr bwMode="auto">
          <a:xfrm>
            <a:off x="5029174" y="5984875"/>
            <a:ext cx="3251819" cy="482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fr-FR" sz="2400" b="1">
                <a:solidFill>
                  <a:srgbClr val="38D5D6"/>
                </a:solidFill>
                <a:latin typeface="Century Gothic" panose="020B0502020202020204" pitchFamily="34" charset="0"/>
              </a:rPr>
              <a:t>Ils peuvent voler</a:t>
            </a:r>
            <a:endParaRPr lang="en-GB" altLang="en-US" sz="2400" b="1" dirty="0">
              <a:solidFill>
                <a:srgbClr val="38D5D6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F8D856C-51F7-2044-B50E-73CC7A5FCD44}"/>
              </a:ext>
            </a:extLst>
          </p:cNvPr>
          <p:cNvSpPr/>
          <p:nvPr/>
        </p:nvSpPr>
        <p:spPr>
          <a:xfrm>
            <a:off x="2644060" y="2779773"/>
            <a:ext cx="1232710" cy="123271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310BC42-B28C-3F4D-B502-8FE628CCF8FA}"/>
              </a:ext>
            </a:extLst>
          </p:cNvPr>
          <p:cNvSpPr/>
          <p:nvPr/>
        </p:nvSpPr>
        <p:spPr>
          <a:xfrm>
            <a:off x="5195184" y="2780167"/>
            <a:ext cx="1232710" cy="123271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F697EC5-615D-134F-833A-60D5C632A3AE}"/>
              </a:ext>
            </a:extLst>
          </p:cNvPr>
          <p:cNvSpPr/>
          <p:nvPr/>
        </p:nvSpPr>
        <p:spPr>
          <a:xfrm>
            <a:off x="920080" y="4331844"/>
            <a:ext cx="1232710" cy="123271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A1D80D4-3603-7949-BF89-5991F6C85F27}"/>
              </a:ext>
            </a:extLst>
          </p:cNvPr>
          <p:cNvSpPr/>
          <p:nvPr/>
        </p:nvSpPr>
        <p:spPr>
          <a:xfrm>
            <a:off x="920080" y="2757445"/>
            <a:ext cx="1232710" cy="1232710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920780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4 : Classification des coraux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200" dirty="0"/>
              <a:t>Quelles caractéristiques ont-ils en commun 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BBB38D-FBF6-5C42-8529-A775C7E3C80A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5C085C0-713F-3646-82DE-CFA3483BACAB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51BF14-5665-5149-9951-79910767E473}"/>
              </a:ext>
            </a:extLst>
          </p:cNvPr>
          <p:cNvSpPr txBox="1"/>
          <p:nvPr/>
        </p:nvSpPr>
        <p:spPr>
          <a:xfrm>
            <a:off x="1774213" y="4622790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>
                <a:solidFill>
                  <a:srgbClr val="25243D"/>
                </a:solidFill>
                <a:latin typeface="Century Gothic" panose="020B0502020202020204" pitchFamily="34" charset="0"/>
              </a:rPr>
              <a:t>Phytoplancton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C7D2C2-1213-3641-8471-0E55CF6659FC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>
                <a:solidFill>
                  <a:srgbClr val="25243D"/>
                </a:solidFill>
                <a:latin typeface="Century Gothic" panose="020B0502020202020204" pitchFamily="34" charset="0"/>
              </a:rPr>
              <a:t>Herbier marin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433320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4 : Classification des coraux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200"/>
              <a:t>Quelles caractéristiques ont-ils en commun ?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609C7D3-7FDF-AD44-8C09-C95BE2679AEF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64D2D5A-D4E7-0A44-960A-2C77651E8DED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B25974-CB98-1A4B-91A6-24E6917DE0FA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>
                <a:solidFill>
                  <a:srgbClr val="25243D"/>
                </a:solidFill>
                <a:latin typeface="Century Gothic" panose="020B0502020202020204" pitchFamily="34" charset="0"/>
              </a:rPr>
              <a:t>Acanthaster pourpre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568927-8BDC-2B4D-86C9-534AEB0C2C52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>
                <a:solidFill>
                  <a:srgbClr val="25243D"/>
                </a:solidFill>
                <a:latin typeface="Century Gothic" panose="020B0502020202020204" pitchFamily="34" charset="0"/>
              </a:rPr>
              <a:t>Limace de mer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657158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4 : Classification des coraux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200"/>
              <a:t>Quelles caractéristiques ont-ils en commun ?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219935A-43AE-E04B-9DAA-58E606912600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9BC5302-48E8-9942-B201-F03316923B7E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B3CA1F-3FBF-BE48-A24D-4F176E221A9A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>
                <a:solidFill>
                  <a:srgbClr val="25243D"/>
                </a:solidFill>
                <a:latin typeface="Century Gothic" panose="020B0502020202020204" pitchFamily="34" charset="0"/>
              </a:rPr>
              <a:t>Requin-tigre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A683B6-5C7F-8B4A-BCE9-151BDB9AF048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>
                <a:solidFill>
                  <a:srgbClr val="25243D"/>
                </a:solidFill>
                <a:latin typeface="Century Gothic" panose="020B0502020202020204" pitchFamily="34" charset="0"/>
              </a:rPr>
              <a:t>Raie manta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633683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4 : Classification des coraux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200"/>
              <a:t>Quelles caractéristiques ont-ils en commun ?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0705155-E1CA-EF48-8DE9-1C3E94488382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DC0CF99-A2AE-2144-98BB-D6FF80CA8C50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877D0C-5B1A-6049-B58B-FB44FAF4F9E2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>
                <a:solidFill>
                  <a:srgbClr val="25243D"/>
                </a:solidFill>
                <a:latin typeface="Century Gothic" panose="020B0502020202020204" pitchFamily="34" charset="0"/>
              </a:rPr>
              <a:t>Dauphin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788EE0-8A3F-FE4D-B20A-67C214B37FC1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>
                <a:solidFill>
                  <a:srgbClr val="25243D"/>
                </a:solidFill>
                <a:latin typeface="Century Gothic" panose="020B0502020202020204" pitchFamily="34" charset="0"/>
              </a:rPr>
              <a:t>Poisson-perroquet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595000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6" y="1920425"/>
            <a:ext cx="4885814" cy="473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4 : Classification des coraux</a:t>
            </a:r>
          </a:p>
        </p:txBody>
      </p:sp>
      <p:sp>
        <p:nvSpPr>
          <p:cNvPr id="21" name="Title 16">
            <a:extLst>
              <a:ext uri="{FF2B5EF4-FFF2-40B4-BE49-F238E27FC236}">
                <a16:creationId xmlns:a16="http://schemas.microsoft.com/office/drawing/2014/main" id="{6AA2BF46-1974-824C-BADB-E944F4F65B22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fr-FR" sz="3200"/>
              <a:t>Clé de détermination de la vie sur le récif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965B477-16F9-524B-9DA8-4B30B795D4D1}"/>
              </a:ext>
            </a:extLst>
          </p:cNvPr>
          <p:cNvSpPr/>
          <p:nvPr/>
        </p:nvSpPr>
        <p:spPr>
          <a:xfrm>
            <a:off x="3445914" y="2751387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E69D7D92-2F2A-1F43-B254-1B3A6D4A58E6}"/>
              </a:ext>
            </a:extLst>
          </p:cNvPr>
          <p:cNvSpPr/>
          <p:nvPr/>
        </p:nvSpPr>
        <p:spPr>
          <a:xfrm>
            <a:off x="3445914" y="3467573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67CDF615-179E-AF4C-A946-8607E59D2506}"/>
              </a:ext>
            </a:extLst>
          </p:cNvPr>
          <p:cNvSpPr/>
          <p:nvPr/>
        </p:nvSpPr>
        <p:spPr>
          <a:xfrm>
            <a:off x="2257298" y="4245616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6DCDBB9-7001-9C45-BEED-60A9CD575E34}"/>
              </a:ext>
            </a:extLst>
          </p:cNvPr>
          <p:cNvSpPr/>
          <p:nvPr/>
        </p:nvSpPr>
        <p:spPr>
          <a:xfrm>
            <a:off x="2305425" y="4959490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006F9E40-B9ED-1D4B-8BDC-1FC91B8ED5E2}"/>
              </a:ext>
            </a:extLst>
          </p:cNvPr>
          <p:cNvSpPr/>
          <p:nvPr/>
        </p:nvSpPr>
        <p:spPr>
          <a:xfrm>
            <a:off x="2305425" y="5525209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DEB3CCD-A785-C344-AF35-B9EF6EA8B2FF}"/>
              </a:ext>
            </a:extLst>
          </p:cNvPr>
          <p:cNvSpPr/>
          <p:nvPr/>
        </p:nvSpPr>
        <p:spPr>
          <a:xfrm>
            <a:off x="1687804" y="5553048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pic>
        <p:nvPicPr>
          <p:cNvPr id="35" name="Picture 34" descr="clownfish">
            <a:extLst>
              <a:ext uri="{FF2B5EF4-FFF2-40B4-BE49-F238E27FC236}">
                <a16:creationId xmlns:a16="http://schemas.microsoft.com/office/drawing/2014/main" id="{9EA4B93D-8A9B-B64B-AA1D-F4291D6CB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2" b="4642"/>
          <a:stretch>
            <a:fillRect/>
          </a:stretch>
        </p:blipFill>
        <p:spPr bwMode="auto">
          <a:xfrm>
            <a:off x="6155311" y="1974866"/>
            <a:ext cx="2033587" cy="1243012"/>
          </a:xfrm>
          <a:prstGeom prst="rect">
            <a:avLst/>
          </a:prstGeom>
          <a:noFill/>
          <a:ln w="28575" algn="ctr">
            <a:solidFill>
              <a:srgbClr val="38D5D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79784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7C739FF-F950-4AB0-9DF0-CF59E4AB36ED}"/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8dd429a2-b850-4aa5-85c2-8487e2b197cf"/>
    <ds:schemaRef ds:uri="7dd0c2b8-7301-49b5-921e-ab84ec4c20a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336</Words>
  <Application>Microsoft Office PowerPoint</Application>
  <PresentationFormat>On-screen Show (4:3)</PresentationFormat>
  <Paragraphs>75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Leçon 4 : Classification des coraux</vt:lpstr>
      <vt:lpstr>Leçon 4 : Classification des coraux</vt:lpstr>
      <vt:lpstr>Leçon 4 : Classification des coraux</vt:lpstr>
      <vt:lpstr>Leçon 4 : Classification des coraux</vt:lpstr>
      <vt:lpstr>Leçon 4 : Classification des coraux</vt:lpstr>
      <vt:lpstr>Leçon 4 : Classification des coraux</vt:lpstr>
      <vt:lpstr>Leçon 4 : Classification des coraux</vt:lpstr>
      <vt:lpstr>Leçon 4 : Classification des coraux</vt:lpstr>
      <vt:lpstr>Leçon 4 : Classification des coraux</vt:lpstr>
      <vt:lpstr>Leçon 4 : Classification des coraux</vt:lpstr>
      <vt:lpstr>Leçon 4 : Classification des coraux</vt:lpstr>
      <vt:lpstr>Leçon 4 : Classification des coraux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113</cp:revision>
  <cp:lastPrinted>2018-10-15T11:47:29Z</cp:lastPrinted>
  <dcterms:modified xsi:type="dcterms:W3CDTF">2020-03-25T16:54:34Z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